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  <p:sldMasterId id="2147484148" r:id="rId2"/>
  </p:sldMasterIdLst>
  <p:notesMasterIdLst>
    <p:notesMasterId r:id="rId28"/>
  </p:notesMasterIdLst>
  <p:sldIdLst>
    <p:sldId id="256" r:id="rId3"/>
    <p:sldId id="258" r:id="rId4"/>
    <p:sldId id="262" r:id="rId5"/>
    <p:sldId id="263" r:id="rId6"/>
    <p:sldId id="264" r:id="rId7"/>
    <p:sldId id="267" r:id="rId8"/>
    <p:sldId id="268" r:id="rId9"/>
    <p:sldId id="269" r:id="rId10"/>
    <p:sldId id="270" r:id="rId11"/>
    <p:sldId id="286" r:id="rId12"/>
    <p:sldId id="271" r:id="rId13"/>
    <p:sldId id="272" r:id="rId14"/>
    <p:sldId id="273" r:id="rId15"/>
    <p:sldId id="274" r:id="rId16"/>
    <p:sldId id="275" r:id="rId17"/>
    <p:sldId id="277" r:id="rId18"/>
    <p:sldId id="285" r:id="rId19"/>
    <p:sldId id="278" r:id="rId20"/>
    <p:sldId id="281" r:id="rId21"/>
    <p:sldId id="282" r:id="rId22"/>
    <p:sldId id="280" r:id="rId23"/>
    <p:sldId id="283" r:id="rId24"/>
    <p:sldId id="284" r:id="rId25"/>
    <p:sldId id="287" r:id="rId26"/>
    <p:sldId id="28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4F814-1F67-40AE-8EC6-3937715D5B2C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0ADDB-404D-4690-9B8B-1EB7150678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491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США - http://www.vneshmarket.ru/content/document_r_1B89BBDF-8700-41B8-B83D-AA3BA4859561.html</a:t>
            </a:r>
          </a:p>
          <a:p>
            <a:r>
              <a:rPr lang="ru-RU" smtClean="0"/>
              <a:t>Великобритания - http://www.vneshmarket.ru/content/document_r_6F3F4017-4BE6-4E15-B649-E8BA7295CAF8.html</a:t>
            </a:r>
          </a:p>
          <a:p>
            <a:r>
              <a:rPr lang="ru-RU" smtClean="0"/>
              <a:t>Германия - http://www.vneshmarket.ru/content/document_r_0F97D2FC-4A62-47FD-AD3F-02F13E78B19E.html</a:t>
            </a:r>
          </a:p>
          <a:p>
            <a:r>
              <a:rPr lang="ru-RU" smtClean="0"/>
              <a:t>Япония - http://www.vneshmarket.ru/content/document_r_D6E7BE99-248D-4EAF-A054-55A6D6446A7D.html</a:t>
            </a:r>
          </a:p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2872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Все партнеры (полное партнерство) или по крайней мере один из них (ограниченное партнерство) несет полную ответственность. </a:t>
            </a:r>
          </a:p>
          <a:p>
            <a:r>
              <a:rPr lang="ru-RU" smtClean="0"/>
              <a:t>Великобритания - http://www.vneshmarket.ru/content/document_r_6F3F4017-4BE6-4E15-B649-E8BA7295CAF8.html</a:t>
            </a:r>
          </a:p>
          <a:p>
            <a:r>
              <a:rPr lang="ru-RU" smtClean="0"/>
              <a:t>США - http://www.vneshmarket.ru/content/document_r_1B89BBDF-8700-41B8-B83D-AA3BA4859561.html</a:t>
            </a:r>
          </a:p>
          <a:p>
            <a:r>
              <a:rPr lang="ru-RU" smtClean="0"/>
              <a:t>Германия - http://www.vneshmarket.ru/content/document_r_0F97D2FC-4A62-47FD-AD3F-02F13E78B19E.html</a:t>
            </a:r>
          </a:p>
          <a:p>
            <a:r>
              <a:rPr lang="ru-RU" smtClean="0"/>
              <a:t>Япония - http://www.vneshmarket.ru/content/document_r_D6E7BE99-248D-4EAF-A054-55A6D6446A7D.html</a:t>
            </a:r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1147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США - http://www.vneshmarket.ru/content/document_r_1B89BBDF-8700-41B8-B83D-AA3BA4859561.html</a:t>
            </a:r>
          </a:p>
          <a:p>
            <a:r>
              <a:rPr lang="ru-RU" smtClean="0"/>
              <a:t>Великобритания - http://www.vneshmarket.ru/content/document_r_6F3F4017-4BE6-4E15-B649-E8BA7295CAF8.html</a:t>
            </a:r>
          </a:p>
          <a:p>
            <a:r>
              <a:rPr lang="ru-RU" smtClean="0"/>
              <a:t>Германия - http://www.vneshmarket.ru/content/document_r_0F97D2FC-4A62-47FD-AD3F-02F13E78B19E.html</a:t>
            </a:r>
          </a:p>
          <a:p>
            <a:r>
              <a:rPr lang="ru-RU" smtClean="0"/>
              <a:t>Япония - http://www.vneshmarket.ru/content/document_r_D6E7BE99-248D-4EAF-A054-55A6D6446A7D.html</a:t>
            </a:r>
          </a:p>
        </p:txBody>
      </p:sp>
    </p:spTree>
    <p:extLst>
      <p:ext uri="{BB962C8B-B14F-4D97-AF65-F5344CB8AC3E}">
        <p14:creationId xmlns:p14="http://schemas.microsoft.com/office/powerpoint/2010/main" val="1794557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0ADDB-404D-4690-9B8B-1EB71506788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450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0F156-1D00-43C8-9675-1C65AAC671B7}" type="slidenum">
              <a:rPr lang="ru-RU"/>
              <a:pPr/>
              <a:t>22</a:t>
            </a:fld>
            <a:endParaRPr lang="ru-RU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Контрольный вопрос: Что меняется при реструктуризация?</a:t>
            </a:r>
          </a:p>
        </p:txBody>
      </p:sp>
    </p:spTree>
    <p:extLst>
      <p:ext uri="{BB962C8B-B14F-4D97-AF65-F5344CB8AC3E}">
        <p14:creationId xmlns:p14="http://schemas.microsoft.com/office/powerpoint/2010/main" val="3213535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85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0" y="1624013"/>
            <a:ext cx="9144000" cy="4802187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123825" y="6569075"/>
            <a:ext cx="8318500" cy="2889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ru-RU"/>
              <a:t> Берлин А.Д., Гуляев К.А. Все права защищены.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85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0" y="1624013"/>
            <a:ext cx="4495800" cy="4802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24013"/>
            <a:ext cx="4495800" cy="4802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123825" y="6569075"/>
            <a:ext cx="8318500" cy="2889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ru-RU"/>
              <a:t> Берлин А.Д., Гуляев К.А. Все права защищены.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97365-EBCA-4027-87D5-99FC1D4DF0BB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000000"/>
                </a:solidFill>
              </a:rPr>
              <a:t>©</a:t>
            </a:r>
            <a:r>
              <a:rPr lang="ru-RU" smtClean="0">
                <a:solidFill>
                  <a:srgbClr val="000000"/>
                </a:solidFill>
              </a:rPr>
              <a:t> Берлин А.Д., Гуляев К.А. Все права защищены.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85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0" y="1624013"/>
            <a:ext cx="4495800" cy="4802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24013"/>
            <a:ext cx="4495800" cy="4802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123825" y="6569075"/>
            <a:ext cx="8318500" cy="2889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ru-RU"/>
              <a:t> Берлин А.Д., Гуляев К.А. Все права защищены.</a:t>
            </a:r>
          </a:p>
        </p:txBody>
      </p:sp>
    </p:spTree>
  </p:cSld>
  <p:clrMapOvr>
    <a:masterClrMapping/>
  </p:clrMapOvr>
  <p:transition spd="slow" advClick="0" advTm="180000"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985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0" y="1624013"/>
            <a:ext cx="9144000" cy="4802187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123825" y="6569075"/>
            <a:ext cx="8318500" cy="2889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ru-RU"/>
              <a:t> Берлин А.Д., Гуляев К.А. Все права защищены.</a:t>
            </a:r>
          </a:p>
        </p:txBody>
      </p:sp>
    </p:spTree>
  </p:cSld>
  <p:clrMapOvr>
    <a:masterClrMapping/>
  </p:clrMapOvr>
  <p:transition spd="slow" advClick="0" advTm="18000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8DBDE3-269D-4932-AABE-D1F094725464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00CE68-AD41-4DD1-952C-D3D634A5D9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418596" y="1465262"/>
            <a:ext cx="8306809" cy="4571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b="1">
              <a:solidFill>
                <a:srgbClr val="FFFFFF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  <p:sldLayoutId id="21474841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908720"/>
            <a:ext cx="7307152" cy="187220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Бизнес в ХХ</a:t>
            </a:r>
            <a:r>
              <a:rPr lang="en-US" sz="4800" dirty="0" smtClean="0"/>
              <a:t>I</a:t>
            </a:r>
            <a:r>
              <a:rPr lang="ru-RU" sz="4800" dirty="0" smtClean="0"/>
              <a:t> веке: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>формы организации  и проблемы управления</a:t>
            </a: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44816" cy="1847056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             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                                         </a:t>
            </a:r>
            <a:r>
              <a:rPr lang="ru-RU" sz="2200" b="1" dirty="0" smtClean="0"/>
              <a:t>А.Д. БЕРЛИН</a:t>
            </a:r>
            <a:r>
              <a:rPr lang="ru-RU" b="1" dirty="0" smtClean="0"/>
              <a:t>,</a:t>
            </a:r>
          </a:p>
          <a:p>
            <a:r>
              <a:rPr lang="ru-RU" sz="2200" b="1" dirty="0" smtClean="0"/>
              <a:t>                   </a:t>
            </a:r>
            <a:r>
              <a:rPr lang="ru-RU" sz="2200" b="1" i="1" dirty="0" err="1" smtClean="0"/>
              <a:t>д.э.н</a:t>
            </a:r>
            <a:r>
              <a:rPr lang="ru-RU" sz="2200" b="1" i="1" dirty="0" smtClean="0"/>
              <a:t>., профессор </a:t>
            </a:r>
          </a:p>
          <a:p>
            <a:r>
              <a:rPr lang="ru-RU" sz="2200" b="1" i="1" dirty="0" smtClean="0"/>
              <a:t>МГУ им. М.В. Ломоносова и</a:t>
            </a:r>
          </a:p>
          <a:p>
            <a:r>
              <a:rPr lang="ru-RU" sz="2200" b="1" i="1" dirty="0" smtClean="0"/>
              <a:t>           НИУ «Высшая школа экономики»</a:t>
            </a:r>
            <a:endParaRPr lang="ru-RU" sz="2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147248" cy="720080"/>
          </a:xfrm>
        </p:spPr>
        <p:txBody>
          <a:bodyPr>
            <a:normAutofit/>
          </a:bodyPr>
          <a:lstStyle/>
          <a:p>
            <a:r>
              <a:rPr lang="ru-RU" dirty="0" smtClean="0"/>
              <a:t>     Признаки КОРПОРАЦИИ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467545" y="1700809"/>
            <a:ext cx="8208911" cy="4248471"/>
          </a:xfrm>
        </p:spPr>
        <p:txBody>
          <a:bodyPr>
            <a:normAutofit fontScale="85000" lnSpcReduction="20000"/>
          </a:bodyPr>
          <a:lstStyle/>
          <a:p>
            <a:pPr marL="723900" indent="-723900">
              <a:spcBef>
                <a:spcPct val="100000"/>
              </a:spcBef>
              <a:buSzPct val="150000"/>
              <a:buFontTx/>
              <a:buAutoNum type="arabicPeriod"/>
            </a:pP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Ограниченная ответственность участников (акционеров).</a:t>
            </a:r>
          </a:p>
          <a:p>
            <a:pPr marL="723900" indent="-723900">
              <a:spcBef>
                <a:spcPct val="75000"/>
              </a:spcBef>
              <a:buSzPct val="150000"/>
              <a:buFontTx/>
              <a:buAutoNum type="arabicPeriod"/>
            </a:pP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Возможность свободной трансформации своего участия в корпорации.</a:t>
            </a:r>
          </a:p>
          <a:p>
            <a:pPr marL="723900" indent="-723900">
              <a:spcBef>
                <a:spcPct val="75000"/>
              </a:spcBef>
              <a:buSzPct val="150000"/>
              <a:buFontTx/>
              <a:buAutoNum type="arabicPeriod"/>
            </a:pP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Юридическая самостоятельность корпорации.</a:t>
            </a:r>
          </a:p>
          <a:p>
            <a:pPr marL="723900" indent="-723900">
              <a:spcBef>
                <a:spcPct val="75000"/>
              </a:spcBef>
              <a:buSzPct val="150000"/>
              <a:buFontTx/>
              <a:buAutoNum type="arabicPeriod"/>
            </a:pPr>
            <a:r>
              <a:rPr lang="ru-RU" sz="2800" b="1" dirty="0" smtClean="0">
                <a:solidFill>
                  <a:schemeClr val="bg2">
                    <a:lumMod val="50000"/>
                  </a:schemeClr>
                </a:solidFill>
              </a:rPr>
              <a:t>Наемный профессиональный менеджмент.</a:t>
            </a:r>
          </a:p>
          <a:p>
            <a:pPr marL="723900" indent="-723900" algn="r">
              <a:spcBef>
                <a:spcPct val="100000"/>
              </a:spcBef>
              <a:buSzPct val="150000"/>
              <a:buFontTx/>
              <a:buNone/>
            </a:pP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</a:rPr>
              <a:t>Professor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Robert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 C. </a:t>
            </a:r>
            <a:r>
              <a:rPr lang="ru-RU" sz="2400" i="1" dirty="0" err="1" smtClean="0">
                <a:solidFill>
                  <a:schemeClr val="bg2">
                    <a:lumMod val="50000"/>
                  </a:schemeClr>
                </a:solidFill>
              </a:rPr>
              <a:t>Clark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</a:rPr>
              <a:t>Harvard University</a:t>
            </a:r>
            <a:endParaRPr lang="ru-RU" sz="2400" i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27985"/>
      </p:ext>
    </p:extLst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352928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ограниченная ответственность участников</a:t>
            </a:r>
          </a:p>
        </p:txBody>
      </p:sp>
      <p:graphicFrame>
        <p:nvGraphicFramePr>
          <p:cNvPr id="110802" name="Group 21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18561516"/>
              </p:ext>
            </p:extLst>
          </p:nvPr>
        </p:nvGraphicFramePr>
        <p:xfrm>
          <a:off x="430600" y="1628801"/>
          <a:ext cx="8280920" cy="4334501"/>
        </p:xfrm>
        <a:graphic>
          <a:graphicData uri="http://schemas.openxmlformats.org/drawingml/2006/table">
            <a:tbl>
              <a:tblPr/>
              <a:tblGrid>
                <a:gridCol w="4097130"/>
                <a:gridCol w="4183790"/>
              </a:tblGrid>
              <a:tr h="622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полная ответственность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ограниченная ответственность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51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неограниченная ответственность по долгам и обязательствам компании, включающая ответственность личным имуществом участника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ответственность ограничена величиной личного вклада участника в общий капитал компании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017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1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для каких форм организации бизнеса характерна:</a:t>
                      </a:r>
                    </a:p>
                  </a:txBody>
                  <a:tcPr marL="0" marR="0" marT="0" marB="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90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индивидуальный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предприниматель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корпорация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412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партнерство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5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для полного (генерального) партнера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для частичного партнера (коммандитиста)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08912" cy="79208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возможность свободной трансформации своего участия в корпорации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3"/>
            <a:ext cx="8352929" cy="432047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40000"/>
              </a:spcBef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Формальное закрепление входа и выхода:</a:t>
            </a:r>
          </a:p>
          <a:p>
            <a:pPr>
              <a:spcBef>
                <a:spcPct val="40000"/>
              </a:spcBef>
              <a:buNone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   участие в корпорации с этой точки зрения почти ничем не ограничено.</a:t>
            </a:r>
          </a:p>
          <a:p>
            <a:pPr>
              <a:spcBef>
                <a:spcPct val="40000"/>
              </a:spcBef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Необходимые условия для участия в корпорации: соответствующее желание + достаточность средств.</a:t>
            </a:r>
          </a:p>
          <a:p>
            <a:pPr>
              <a:spcBef>
                <a:spcPct val="40000"/>
              </a:spcBef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Трансформация участия – это не только вход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выход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из корпорации, но и увеличение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уменьшение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своего участия, а также возможность активного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пассивного участия.</a:t>
            </a:r>
          </a:p>
          <a:p>
            <a:pPr>
              <a:spcBef>
                <a:spcPct val="40000"/>
              </a:spcBef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Возможность проголосовать «ногами» в случае несогласия с другими участниками корпорации.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08912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юридическая самостоятельность корпорации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280920" cy="446449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Существование корпорации не зависит от жизни ее акционеров.</a:t>
            </a:r>
          </a:p>
          <a:p>
            <a:pPr algn="just"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Возможность для корпорации владеть собственностью и другими активами отдельно от собственности ее акционеров.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Собственность в контексте корпорации: </a:t>
            </a:r>
          </a:p>
          <a:p>
            <a:pPr lvl="1" algn="just"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активы, которыми владеет корпорация</a:t>
            </a:r>
          </a:p>
          <a:p>
            <a:pPr lvl="1" algn="just"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акция как титул собственности, дающий право на получение выгод от деятельности корпорации (от эффективного использования активов)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Акт регистрации корпорации:</a:t>
            </a:r>
          </a:p>
          <a:p>
            <a:pPr lvl="1"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 одной стороны, добровольное принятие на себя заявителем обязательств по выполнению установленных государством правил и требований</a:t>
            </a:r>
          </a:p>
          <a:p>
            <a:pPr lvl="1">
              <a:lnSpc>
                <a:spcPct val="90000"/>
              </a:lnSpc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 другой стороны, возможность «скрыться» за оболочкой юридического лица и не нести ответственности друг перед другом (акционер не несет ответственности за корпорацию, корпорация – за акционера)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0891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наемный профессиональный менеджмент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556792"/>
            <a:ext cx="8280920" cy="487099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35000"/>
              </a:spcBef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Разделение функции собственности: владение и распоряжение.</a:t>
            </a:r>
          </a:p>
          <a:p>
            <a:pPr>
              <a:spcBef>
                <a:spcPct val="35000"/>
              </a:spcBef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ct val="35000"/>
              </a:spcBef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Необходимость в обеспечении режима эффективного использования актива: передача ответственности за эффективное управление активом. </a:t>
            </a:r>
          </a:p>
          <a:p>
            <a:pPr>
              <a:spcBef>
                <a:spcPct val="35000"/>
              </a:spcBef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Принцип разделения функций владения и распоряжения позволяет совместить профессиональный подход к ведению бизнеса и способ его финансирования из разных источников. </a:t>
            </a:r>
            <a:endParaRPr lang="ru-RU" dirty="0" smtClean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  <a:p>
            <a:pPr>
              <a:spcBef>
                <a:spcPct val="35000"/>
              </a:spcBef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Агентская проблема как следствие несовершенства (неполноты) контракта, заключаемого между принципалом (собственником) и агентом (менеджером) и определяющего их права и обязанности.</a:t>
            </a:r>
          </a:p>
          <a:p>
            <a:pPr>
              <a:spcBef>
                <a:spcPct val="35000"/>
              </a:spcBef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Принцип остаточного контроля: разделение функций принятия риска (право на остаточный доход) и функций управления (право на принятие большей части решений).</a:t>
            </a:r>
          </a:p>
          <a:p>
            <a:pPr>
              <a:spcBef>
                <a:spcPct val="35000"/>
              </a:spcBef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Потребность в разрешении агентской проблемы.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08912" cy="72008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корпорация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00174"/>
            <a:ext cx="8286808" cy="4737138"/>
          </a:xfrm>
        </p:spPr>
        <p:txBody>
          <a:bodyPr>
            <a:normAutofit lnSpcReduction="10000"/>
          </a:bodyPr>
          <a:lstStyle/>
          <a:p>
            <a:pPr>
              <a:spcBef>
                <a:spcPct val="100000"/>
              </a:spcBef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Экономический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фундамент корпорации – складочный капитал (долевая собственность).</a:t>
            </a:r>
          </a:p>
          <a:p>
            <a:pPr>
              <a:spcBef>
                <a:spcPct val="100000"/>
              </a:spcBef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Социальный фундамент корпорации – социальный капитал (доверие между участниками, взаимное уважение, толерантность и готовность объединяться для удовлетворения интересов через реализацию общих целей).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6" name="Oval 8"/>
          <p:cNvSpPr>
            <a:spLocks noChangeArrowheads="1"/>
          </p:cNvSpPr>
          <p:nvPr/>
        </p:nvSpPr>
        <p:spPr bwMode="auto">
          <a:xfrm>
            <a:off x="674688" y="1654175"/>
            <a:ext cx="4981575" cy="467042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19256" cy="792088"/>
          </a:xfrm>
        </p:spPr>
        <p:txBody>
          <a:bodyPr/>
          <a:lstStyle/>
          <a:p>
            <a:pPr algn="ctr"/>
            <a:r>
              <a:rPr lang="ru-RU" dirty="0" smtClean="0"/>
              <a:t>участники корпорации</a:t>
            </a:r>
            <a:endParaRPr lang="ru-RU" sz="3200" b="1" dirty="0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395537" y="1625600"/>
            <a:ext cx="8352928" cy="4802188"/>
          </a:xfrm>
        </p:spPr>
        <p:txBody>
          <a:bodyPr/>
          <a:lstStyle/>
          <a:p>
            <a:pPr>
              <a:buFontTx/>
              <a:buNone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1974850" y="2019300"/>
            <a:ext cx="2360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акционеры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1957388" y="2968625"/>
            <a:ext cx="23606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600" dirty="0">
                <a:solidFill>
                  <a:schemeClr val="bg2">
                    <a:lumMod val="50000"/>
                  </a:schemeClr>
                </a:solidFill>
              </a:rPr>
              <a:t>менеджмент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950913" y="3684588"/>
            <a:ext cx="45116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другие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</a:rPr>
              <a:t>стейкхолдеры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algn="ctr">
              <a:spcBef>
                <a:spcPct val="50000"/>
              </a:spcBef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работники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/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клиенты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/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контрагенты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/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партнеры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/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кредиторы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/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местные сообщества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/ 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государство</a:t>
            </a:r>
          </a:p>
        </p:txBody>
      </p:sp>
      <p:sp>
        <p:nvSpPr>
          <p:cNvPr id="104457" name="Line 9"/>
          <p:cNvSpPr>
            <a:spLocks noChangeShapeType="1"/>
          </p:cNvSpPr>
          <p:nvPr/>
        </p:nvSpPr>
        <p:spPr bwMode="auto">
          <a:xfrm flipV="1">
            <a:off x="395536" y="2820989"/>
            <a:ext cx="8352928" cy="317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59" name="Line 11"/>
          <p:cNvSpPr>
            <a:spLocks noChangeShapeType="1"/>
          </p:cNvSpPr>
          <p:nvPr/>
        </p:nvSpPr>
        <p:spPr bwMode="auto">
          <a:xfrm flipV="1">
            <a:off x="395536" y="3643316"/>
            <a:ext cx="8352927" cy="1269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460" name="Text Box 12"/>
          <p:cNvSpPr txBox="1">
            <a:spLocks noChangeArrowheads="1"/>
          </p:cNvSpPr>
          <p:nvPr/>
        </p:nvSpPr>
        <p:spPr bwMode="auto">
          <a:xfrm>
            <a:off x="5937250" y="1870075"/>
            <a:ext cx="29606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владеют корпорацией</a:t>
            </a:r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>
            <a:off x="5859463" y="2882900"/>
            <a:ext cx="3078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управляет корпорацией</a:t>
            </a:r>
          </a:p>
        </p:txBody>
      </p:sp>
      <p:sp>
        <p:nvSpPr>
          <p:cNvPr id="104462" name="Text Box 14"/>
          <p:cNvSpPr txBox="1">
            <a:spLocks noChangeArrowheads="1"/>
          </p:cNvSpPr>
          <p:nvPr/>
        </p:nvSpPr>
        <p:spPr bwMode="auto">
          <a:xfrm>
            <a:off x="5886451" y="4319588"/>
            <a:ext cx="2790006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тем или иным образом взаимодействуют с корпорацией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428604"/>
            <a:ext cx="7972452" cy="7143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интерес и его природа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00174"/>
            <a:ext cx="8429684" cy="4929222"/>
          </a:xfrm>
        </p:spPr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Интерес и его удовлетворение как факторы, определяющие динамику человеческого существования.</a:t>
            </a:r>
          </a:p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Формирование и реализация отношений между людьми через интересы и их удовлетворение.</a:t>
            </a:r>
          </a:p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Объективность природы интересов и их источников.</a:t>
            </a:r>
          </a:p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Субъективное выражение интереса как структурного элемента и стимула человеческой активности.</a:t>
            </a:r>
          </a:p>
          <a:p>
            <a:pPr>
              <a:spcBef>
                <a:spcPct val="50000"/>
              </a:spcBef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Различия в направленности интересов и в способах их удовлетворения в процессе деятельности людей и во взаимоотношениях между ними.</a:t>
            </a:r>
          </a:p>
        </p:txBody>
      </p:sp>
    </p:spTree>
    <p:extLst>
      <p:ext uri="{BB962C8B-B14F-4D97-AF65-F5344CB8AC3E}">
        <p14:creationId xmlns:p14="http://schemas.microsoft.com/office/powerpoint/2010/main" val="1982654246"/>
      </p:ext>
    </p:extLst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76672"/>
            <a:ext cx="705678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акционеры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620838"/>
            <a:ext cx="8352928" cy="4328442"/>
          </a:xfrm>
        </p:spPr>
        <p:txBody>
          <a:bodyPr>
            <a:normAutofit fontScale="92500" lnSpcReduction="20000"/>
          </a:bodyPr>
          <a:lstStyle/>
          <a:p>
            <a:pPr marL="355600" indent="-3556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Представляют </a:t>
            </a:r>
            <a:r>
              <a:rPr lang="ru-RU" sz="1800" smtClean="0">
                <a:solidFill>
                  <a:schemeClr val="bg2">
                    <a:lumMod val="50000"/>
                  </a:schemeClr>
                </a:solidFill>
              </a:rPr>
              <a:t>собой </a:t>
            </a:r>
            <a:r>
              <a:rPr lang="ru-RU" sz="1800" smtClean="0">
                <a:solidFill>
                  <a:schemeClr val="bg2">
                    <a:lumMod val="50000"/>
                  </a:schemeClr>
                </a:solidFill>
              </a:rPr>
              <a:t>группу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собственников корпорации, владеющих долей в ее акционерном капитале.</a:t>
            </a:r>
          </a:p>
          <a:p>
            <a:pPr marL="355600" indent="-355600">
              <a:spcBef>
                <a:spcPct val="30000"/>
              </a:spcBef>
              <a:buNone/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     Данная группа не является единой по существу. Существуют разные категории акционеров.</a:t>
            </a:r>
          </a:p>
          <a:p>
            <a:pPr marL="355600" indent="-3556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Конституирующая характеристика каждой категории акционеров – размер принадлежащей им доли в акционерном капитале корпорации. </a:t>
            </a:r>
          </a:p>
          <a:p>
            <a:pPr marL="355600" indent="-3556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Размер доли в акционерном капитале определяет степень возможного участия акционера в управлении корпорацией.</a:t>
            </a:r>
          </a:p>
          <a:p>
            <a:pPr marL="355600" indent="-3556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Желание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нежелание участвовать в управлении и иметь возможность оказывать определенную степень влияния на этот процесс зависит от исходных интересов акционера.</a:t>
            </a:r>
          </a:p>
          <a:p>
            <a:pPr marL="355600" indent="-3556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Различные категории акционеров наряду с общими имеют отличные друг от друга интересы.    </a:t>
            </a:r>
          </a:p>
          <a:p>
            <a:pPr marL="355600" indent="-355600">
              <a:spcBef>
                <a:spcPct val="30000"/>
              </a:spcBef>
              <a:buFont typeface="Wingdings" pitchFamily="2" charset="2"/>
              <a:buChar char="§"/>
            </a:pP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Существует потребность в гармонизации интересов различных категорий акционеров.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571480"/>
            <a:ext cx="7643866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менеджмент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</a:t>
            </a:r>
            <a:r>
              <a:rPr lang="ru-RU" sz="1800" dirty="0" smtClean="0"/>
              <a:t>экономические интересы)</a:t>
            </a:r>
            <a:endParaRPr lang="ru-RU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00174"/>
            <a:ext cx="8286808" cy="4922851"/>
          </a:xfrm>
        </p:spPr>
        <p:txBody>
          <a:bodyPr/>
          <a:lstStyle/>
          <a:p>
            <a:pPr>
              <a:buFontTx/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• Сохранение и увеличение дохода</a:t>
            </a:r>
          </a:p>
          <a:p>
            <a:pPr>
              <a:buFontTx/>
              <a:buNone/>
            </a:pPr>
            <a:endParaRPr lang="ru-RU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Tx/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• Рост собственной капитализации на   рынке труда</a:t>
            </a:r>
          </a:p>
          <a:p>
            <a:pPr>
              <a:buFontTx/>
              <a:buNone/>
            </a:pPr>
            <a:endParaRPr lang="ru-RU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Tx/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• Оптимизация риска</a:t>
            </a:r>
          </a:p>
          <a:p>
            <a:pPr>
              <a:buFontTx/>
              <a:buNone/>
            </a:pPr>
            <a:endParaRPr lang="ru-RU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14" name="AutoShape 50"/>
          <p:cNvSpPr>
            <a:spLocks noChangeArrowheads="1"/>
          </p:cNvSpPr>
          <p:nvPr/>
        </p:nvSpPr>
        <p:spPr bwMode="auto">
          <a:xfrm>
            <a:off x="395537" y="5781675"/>
            <a:ext cx="8352928" cy="722313"/>
          </a:xfrm>
          <a:prstGeom prst="rightArrow">
            <a:avLst>
              <a:gd name="adj1" fmla="val 41481"/>
              <a:gd name="adj2" fmla="val 34077"/>
            </a:avLst>
          </a:prstGeom>
          <a:solidFill>
            <a:srgbClr val="C0C0C0">
              <a:alpha val="58000"/>
            </a:srgb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992888" cy="360040"/>
          </a:xfrm>
        </p:spPr>
        <p:txBody>
          <a:bodyPr>
            <a:noAutofit/>
          </a:bodyPr>
          <a:lstStyle/>
          <a:p>
            <a:r>
              <a:rPr lang="ru-RU" sz="2400" dirty="0" smtClean="0"/>
              <a:t>Жизненные циклы в развитии организации</a:t>
            </a:r>
          </a:p>
        </p:txBody>
      </p:sp>
      <p:graphicFrame>
        <p:nvGraphicFramePr>
          <p:cNvPr id="139315" name="Group 5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76526532"/>
              </p:ext>
            </p:extLst>
          </p:nvPr>
        </p:nvGraphicFramePr>
        <p:xfrm>
          <a:off x="386045" y="5805264"/>
          <a:ext cx="8542392" cy="631933"/>
        </p:xfrm>
        <a:graphic>
          <a:graphicData uri="http://schemas.openxmlformats.org/drawingml/2006/table">
            <a:tbl>
              <a:tblPr/>
              <a:tblGrid>
                <a:gridCol w="1449651"/>
                <a:gridCol w="1440160"/>
                <a:gridCol w="1584176"/>
                <a:gridCol w="2107302"/>
                <a:gridCol w="1961103"/>
              </a:tblGrid>
              <a:tr h="6319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выхаживание</a:t>
                      </a: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младенчество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быстрый рост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зрелость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старение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9271" name="Freeform 7"/>
          <p:cNvSpPr>
            <a:spLocks/>
          </p:cNvSpPr>
          <p:nvPr/>
        </p:nvSpPr>
        <p:spPr bwMode="auto">
          <a:xfrm>
            <a:off x="514276" y="1738313"/>
            <a:ext cx="8162180" cy="4100512"/>
          </a:xfrm>
          <a:custGeom>
            <a:avLst/>
            <a:gdLst/>
            <a:ahLst/>
            <a:cxnLst>
              <a:cxn ang="0">
                <a:pos x="0" y="2627"/>
              </a:cxn>
              <a:cxn ang="0">
                <a:pos x="1530" y="2473"/>
              </a:cxn>
              <a:cxn ang="0">
                <a:pos x="2115" y="1716"/>
              </a:cxn>
              <a:cxn ang="0">
                <a:pos x="2665" y="452"/>
              </a:cxn>
              <a:cxn ang="0">
                <a:pos x="4049" y="14"/>
              </a:cxn>
              <a:cxn ang="0">
                <a:pos x="5528" y="366"/>
              </a:cxn>
            </a:cxnLst>
            <a:rect l="0" t="0" r="r" b="b"/>
            <a:pathLst>
              <a:path w="5528" h="2627">
                <a:moveTo>
                  <a:pt x="0" y="2627"/>
                </a:moveTo>
                <a:cubicBezTo>
                  <a:pt x="589" y="2626"/>
                  <a:pt x="1178" y="2625"/>
                  <a:pt x="1530" y="2473"/>
                </a:cubicBezTo>
                <a:cubicBezTo>
                  <a:pt x="1882" y="2321"/>
                  <a:pt x="1926" y="2053"/>
                  <a:pt x="2115" y="1716"/>
                </a:cubicBezTo>
                <a:cubicBezTo>
                  <a:pt x="2304" y="1379"/>
                  <a:pt x="2343" y="736"/>
                  <a:pt x="2665" y="452"/>
                </a:cubicBezTo>
                <a:cubicBezTo>
                  <a:pt x="2987" y="168"/>
                  <a:pt x="3572" y="28"/>
                  <a:pt x="4049" y="14"/>
                </a:cubicBezTo>
                <a:cubicBezTo>
                  <a:pt x="4526" y="0"/>
                  <a:pt x="5281" y="306"/>
                  <a:pt x="5528" y="366"/>
                </a:cubicBezTo>
              </a:path>
            </a:pathLst>
          </a:custGeom>
          <a:noFill/>
          <a:ln w="63500">
            <a:solidFill>
              <a:schemeClr val="accent4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9308" name="Line 44"/>
          <p:cNvSpPr>
            <a:spLocks noChangeShapeType="1"/>
          </p:cNvSpPr>
          <p:nvPr/>
        </p:nvSpPr>
        <p:spPr bwMode="auto">
          <a:xfrm flipV="1">
            <a:off x="1835696" y="1638300"/>
            <a:ext cx="0" cy="42037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39310" name="Line 46"/>
          <p:cNvSpPr>
            <a:spLocks noChangeShapeType="1"/>
          </p:cNvSpPr>
          <p:nvPr/>
        </p:nvSpPr>
        <p:spPr bwMode="auto">
          <a:xfrm flipV="1">
            <a:off x="3275856" y="1641475"/>
            <a:ext cx="0" cy="42037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39311" name="Line 47"/>
          <p:cNvSpPr>
            <a:spLocks noChangeShapeType="1"/>
          </p:cNvSpPr>
          <p:nvPr/>
        </p:nvSpPr>
        <p:spPr bwMode="auto">
          <a:xfrm flipV="1">
            <a:off x="4860032" y="1616075"/>
            <a:ext cx="0" cy="42037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39312" name="Line 48"/>
          <p:cNvSpPr>
            <a:spLocks noChangeShapeType="1"/>
          </p:cNvSpPr>
          <p:nvPr/>
        </p:nvSpPr>
        <p:spPr bwMode="auto">
          <a:xfrm flipV="1">
            <a:off x="7123113" y="1601788"/>
            <a:ext cx="0" cy="42037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243168" cy="10081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другие </a:t>
            </a:r>
            <a:r>
              <a:rPr lang="ru-RU" b="1" dirty="0" err="1" smtClean="0"/>
              <a:t>стейкхолдеры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1800" dirty="0" smtClean="0"/>
              <a:t>(интересы)</a:t>
            </a:r>
            <a:endParaRPr lang="ru-RU" b="1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352928" cy="4938241"/>
          </a:xfrm>
        </p:spPr>
        <p:txBody>
          <a:bodyPr/>
          <a:lstStyle/>
          <a:p>
            <a:pPr>
              <a:buFontTx/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• Персонал </a:t>
            </a:r>
            <a:r>
              <a:rPr lang="ru-RU" sz="1800" i="1" dirty="0" smtClean="0">
                <a:solidFill>
                  <a:schemeClr val="bg2">
                    <a:lumMod val="25000"/>
                  </a:schemeClr>
                </a:solidFill>
              </a:rPr>
              <a:t>(стабильность, з/плата,  безопасность труда, возможность роста)</a:t>
            </a:r>
          </a:p>
          <a:p>
            <a:pPr>
              <a:buFontTx/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• Государство </a:t>
            </a:r>
            <a:r>
              <a:rPr lang="ru-RU" sz="1800" i="1" dirty="0" smtClean="0">
                <a:solidFill>
                  <a:schemeClr val="bg2">
                    <a:lumMod val="25000"/>
                  </a:schemeClr>
                </a:solidFill>
              </a:rPr>
              <a:t>(законопослушность, занятость, пополнение бюджета, экологическая и технологическая безопасность)</a:t>
            </a:r>
          </a:p>
          <a:p>
            <a:pPr>
              <a:buFontTx/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• Партнеры: поставщики, потребители</a:t>
            </a:r>
          </a:p>
          <a:p>
            <a:pPr>
              <a:buFontTx/>
              <a:buNone/>
            </a:pP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ru-RU" sz="1800" i="1" dirty="0" smtClean="0">
                <a:solidFill>
                  <a:schemeClr val="bg2">
                    <a:lumMod val="25000"/>
                  </a:schemeClr>
                </a:solidFill>
              </a:rPr>
              <a:t>(стабильность, платеже - и конкурентоспособность)</a:t>
            </a:r>
          </a:p>
          <a:p>
            <a:pPr>
              <a:buFontTx/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• Кредиторы </a:t>
            </a:r>
            <a:r>
              <a:rPr lang="ru-RU" sz="1800" i="1" dirty="0" smtClean="0">
                <a:solidFill>
                  <a:schemeClr val="bg2">
                    <a:lumMod val="25000"/>
                  </a:schemeClr>
                </a:solidFill>
              </a:rPr>
              <a:t>(платежеспособность)</a:t>
            </a:r>
            <a:endParaRPr lang="ru-RU" sz="1800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Tx/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• Местное сообщество </a:t>
            </a:r>
            <a:r>
              <a:rPr lang="ru-RU" sz="1800" i="1" dirty="0" smtClean="0">
                <a:solidFill>
                  <a:schemeClr val="bg2">
                    <a:lumMod val="25000"/>
                  </a:schemeClr>
                </a:solidFill>
              </a:rPr>
              <a:t>(социальная ответственность)</a:t>
            </a:r>
          </a:p>
          <a:p>
            <a:pPr>
              <a:buFontTx/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• Общественные организации </a:t>
            </a:r>
            <a:r>
              <a:rPr lang="ru-RU" sz="1800" i="1" dirty="0" smtClean="0">
                <a:solidFill>
                  <a:schemeClr val="bg2">
                    <a:lumMod val="25000"/>
                  </a:schemeClr>
                </a:solidFill>
              </a:rPr>
              <a:t>(социальная ответственность)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500042"/>
            <a:ext cx="8015286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smtClean="0"/>
              <a:t>КОРПОРАЦИЯ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28597" y="1500174"/>
            <a:ext cx="8286808" cy="492761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«(Корпорация – это) собрание индивидов, объединенных в одной коллективной организации, имеющей специальное имя и обладающей определенными … возможностями, обусловленными ее коллективным характером, которых нет у отдельных физических лиц, учредивших ее. Кроме того, она обладает способностью к бесконечному возобновлению и осуществлению действий на основе коллективного голосования или желаний ее членов… Коротко можно сказать, что это – </a:t>
            </a:r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</a:rPr>
              <a:t>искусственное существо, имеющее место быть благодаря нормам права и наделенное определенными полномочиями… причем столь отчетливо наблюдаемое, как будто оно – реальный персонаж</a:t>
            </a: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</a:rPr>
              <a:t>».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             Председатель Верховного суда США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Джон Маршалл                                                                    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1900" i="1" dirty="0" smtClean="0">
                <a:solidFill>
                  <a:schemeClr val="bg2">
                    <a:lumMod val="50000"/>
                  </a:schemeClr>
                </a:solidFill>
              </a:rPr>
              <a:t>      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1900" i="1" dirty="0" smtClean="0">
                <a:solidFill>
                  <a:schemeClr val="bg2">
                    <a:lumMod val="50000"/>
                  </a:schemeClr>
                </a:solidFill>
              </a:rPr>
              <a:t>             Дело </a:t>
            </a:r>
            <a:r>
              <a:rPr lang="en-US" sz="1900" i="1" dirty="0" smtClean="0">
                <a:solidFill>
                  <a:schemeClr val="bg2">
                    <a:lumMod val="50000"/>
                  </a:schemeClr>
                </a:solidFill>
              </a:rPr>
              <a:t>Dartmouth College v</a:t>
            </a:r>
            <a:r>
              <a:rPr lang="ru-RU" sz="1900" i="1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r>
              <a:rPr lang="en-US" sz="1900" i="1" dirty="0" smtClean="0">
                <a:solidFill>
                  <a:schemeClr val="bg2">
                    <a:lumMod val="50000"/>
                  </a:schemeClr>
                </a:solidFill>
              </a:rPr>
              <a:t>WOODWARD, </a:t>
            </a:r>
            <a:r>
              <a:rPr lang="ru-RU" sz="1900" i="1" dirty="0" smtClean="0">
                <a:solidFill>
                  <a:schemeClr val="bg2">
                    <a:lumMod val="50000"/>
                  </a:schemeClr>
                </a:solidFill>
              </a:rPr>
              <a:t>17 </a:t>
            </a:r>
            <a:r>
              <a:rPr lang="en-US" sz="1900" i="1" dirty="0" smtClean="0">
                <a:solidFill>
                  <a:schemeClr val="bg2">
                    <a:lumMod val="50000"/>
                  </a:schemeClr>
                </a:solidFill>
              </a:rPr>
              <a:t>February </a:t>
            </a:r>
            <a:r>
              <a:rPr lang="ru-RU" sz="1900" i="1" dirty="0" smtClean="0">
                <a:solidFill>
                  <a:schemeClr val="bg2">
                    <a:lumMod val="50000"/>
                  </a:schemeClr>
                </a:solidFill>
              </a:rPr>
              <a:t>1819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323528" y="332656"/>
            <a:ext cx="8496944" cy="115212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xfrm>
            <a:off x="714348" y="214290"/>
            <a:ext cx="7743852" cy="121444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рыночный </a:t>
            </a:r>
            <a:r>
              <a:rPr lang="ru-RU" sz="2400" b="1" dirty="0"/>
              <a:t>механизм поддержания эффективности системы управления компанией</a:t>
            </a:r>
            <a:endParaRPr lang="ru-RU" dirty="0"/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355869" y="5958253"/>
            <a:ext cx="74771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>
                <a:solidFill>
                  <a:schemeClr val="bg2">
                    <a:lumMod val="25000"/>
                  </a:schemeClr>
                </a:solidFill>
              </a:rPr>
              <a:t>Реструктуризация - способ повышения эффективности системы управления без смены собственника</a:t>
            </a:r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auto">
          <a:xfrm>
            <a:off x="539552" y="5999956"/>
            <a:ext cx="838200" cy="453380"/>
          </a:xfrm>
          <a:prstGeom prst="rightArrow">
            <a:avLst>
              <a:gd name="adj1" fmla="val 50000"/>
              <a:gd name="adj2" fmla="val 305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3528" y="1484153"/>
            <a:ext cx="8485175" cy="4474100"/>
            <a:chOff x="452" y="1627"/>
            <a:chExt cx="4235" cy="1958"/>
          </a:xfrm>
        </p:grpSpPr>
        <p:sp>
          <p:nvSpPr>
            <p:cNvPr id="78856" name="Rectangle 8"/>
            <p:cNvSpPr>
              <a:spLocks noChangeArrowheads="1"/>
            </p:cNvSpPr>
            <p:nvPr/>
          </p:nvSpPr>
          <p:spPr bwMode="auto">
            <a:xfrm>
              <a:off x="452" y="1627"/>
              <a:ext cx="4235" cy="195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857" name="AutoShape 9"/>
            <p:cNvSpPr>
              <a:spLocks noChangeArrowheads="1"/>
            </p:cNvSpPr>
            <p:nvPr/>
          </p:nvSpPr>
          <p:spPr bwMode="auto">
            <a:xfrm>
              <a:off x="624" y="2352"/>
              <a:ext cx="912" cy="480"/>
            </a:xfrm>
            <a:prstGeom prst="rightArrowCallout">
              <a:avLst>
                <a:gd name="adj1" fmla="val 25000"/>
                <a:gd name="adj2" fmla="val 25000"/>
                <a:gd name="adj3" fmla="val 31667"/>
                <a:gd name="adj4" fmla="val 66667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200" b="1" dirty="0" smtClean="0"/>
                <a:t> </a:t>
              </a:r>
              <a:r>
                <a:rPr lang="ru-RU" sz="1200" b="1" dirty="0" smtClean="0">
                  <a:solidFill>
                    <a:schemeClr val="bg2">
                      <a:lumMod val="50000"/>
                    </a:schemeClr>
                  </a:solidFill>
                </a:rPr>
                <a:t>Эффективная </a:t>
              </a:r>
              <a:endParaRPr lang="ru-RU" sz="1200" b="1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система </a:t>
              </a:r>
            </a:p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управления</a:t>
              </a:r>
            </a:p>
          </p:txBody>
        </p:sp>
        <p:sp>
          <p:nvSpPr>
            <p:cNvPr id="78858" name="AutoShape 10"/>
            <p:cNvSpPr>
              <a:spLocks noChangeArrowheads="1"/>
            </p:cNvSpPr>
            <p:nvPr/>
          </p:nvSpPr>
          <p:spPr bwMode="auto">
            <a:xfrm>
              <a:off x="1584" y="2208"/>
              <a:ext cx="768" cy="816"/>
            </a:xfrm>
            <a:prstGeom prst="upDownArrowCallout">
              <a:avLst>
                <a:gd name="adj1" fmla="val 25000"/>
                <a:gd name="adj2" fmla="val 25000"/>
                <a:gd name="adj3" fmla="val 13281"/>
                <a:gd name="adj4" fmla="val 50000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Снижение </a:t>
              </a:r>
            </a:p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качества </a:t>
              </a:r>
            </a:p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управления</a:t>
              </a:r>
            </a:p>
          </p:txBody>
        </p:sp>
        <p:sp>
          <p:nvSpPr>
            <p:cNvPr id="78859" name="AutoShape 11"/>
            <p:cNvSpPr>
              <a:spLocks noChangeArrowheads="1"/>
            </p:cNvSpPr>
            <p:nvPr/>
          </p:nvSpPr>
          <p:spPr bwMode="auto">
            <a:xfrm>
              <a:off x="1584" y="3072"/>
              <a:ext cx="1152" cy="432"/>
            </a:xfrm>
            <a:prstGeom prst="rightArrowCallout">
              <a:avLst>
                <a:gd name="adj1" fmla="val 25000"/>
                <a:gd name="adj2" fmla="val 25000"/>
                <a:gd name="adj3" fmla="val 44444"/>
                <a:gd name="adj4" fmla="val 6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Рост </a:t>
              </a:r>
            </a:p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зависимости </a:t>
              </a:r>
            </a:p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от заемного </a:t>
              </a:r>
            </a:p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капитала</a:t>
              </a:r>
            </a:p>
          </p:txBody>
        </p:sp>
        <p:sp>
          <p:nvSpPr>
            <p:cNvPr id="78860" name="AutoShape 12"/>
            <p:cNvSpPr>
              <a:spLocks noChangeArrowheads="1"/>
            </p:cNvSpPr>
            <p:nvPr/>
          </p:nvSpPr>
          <p:spPr bwMode="auto">
            <a:xfrm>
              <a:off x="1536" y="1728"/>
              <a:ext cx="1200" cy="432"/>
            </a:xfrm>
            <a:prstGeom prst="rightArrowCallout">
              <a:avLst>
                <a:gd name="adj1" fmla="val 25000"/>
                <a:gd name="adj2" fmla="val 25000"/>
                <a:gd name="adj3" fmla="val 46296"/>
                <a:gd name="adj4" fmla="val 6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Снижение</a:t>
              </a:r>
            </a:p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 рыночной</a:t>
              </a:r>
            </a:p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 стоимости</a:t>
              </a:r>
            </a:p>
            <a:p>
              <a:pPr algn="ctr"/>
              <a:r>
                <a:rPr lang="ru-RU" sz="1400" b="1" dirty="0">
                  <a:solidFill>
                    <a:schemeClr val="bg2">
                      <a:lumMod val="50000"/>
                    </a:schemeClr>
                  </a:solidFill>
                </a:rPr>
                <a:t> компании</a:t>
              </a:r>
            </a:p>
          </p:txBody>
        </p:sp>
        <p:sp>
          <p:nvSpPr>
            <p:cNvPr id="78861" name="AutoShape 13"/>
            <p:cNvSpPr>
              <a:spLocks noChangeArrowheads="1"/>
            </p:cNvSpPr>
            <p:nvPr/>
          </p:nvSpPr>
          <p:spPr bwMode="auto">
            <a:xfrm>
              <a:off x="2784" y="2928"/>
              <a:ext cx="624" cy="576"/>
            </a:xfrm>
            <a:prstGeom prst="upArrowCallout">
              <a:avLst>
                <a:gd name="adj1" fmla="val 27083"/>
                <a:gd name="adj2" fmla="val 27083"/>
                <a:gd name="adj3" fmla="val 16667"/>
                <a:gd name="adj4" fmla="val 6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Банкротство</a:t>
              </a:r>
            </a:p>
          </p:txBody>
        </p:sp>
        <p:sp>
          <p:nvSpPr>
            <p:cNvPr id="78862" name="AutoShape 14"/>
            <p:cNvSpPr>
              <a:spLocks noChangeArrowheads="1"/>
            </p:cNvSpPr>
            <p:nvPr/>
          </p:nvSpPr>
          <p:spPr bwMode="auto">
            <a:xfrm>
              <a:off x="2784" y="1728"/>
              <a:ext cx="624" cy="528"/>
            </a:xfrm>
            <a:prstGeom prst="downArrowCallout">
              <a:avLst>
                <a:gd name="adj1" fmla="val 29545"/>
                <a:gd name="adj2" fmla="val 29545"/>
                <a:gd name="adj3" fmla="val 16667"/>
                <a:gd name="adj4" fmla="val 6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Поглощение</a:t>
              </a:r>
            </a:p>
          </p:txBody>
        </p:sp>
        <p:sp>
          <p:nvSpPr>
            <p:cNvPr id="78863" name="AutoShape 15"/>
            <p:cNvSpPr>
              <a:spLocks noChangeArrowheads="1"/>
            </p:cNvSpPr>
            <p:nvPr/>
          </p:nvSpPr>
          <p:spPr bwMode="auto">
            <a:xfrm>
              <a:off x="2784" y="2400"/>
              <a:ext cx="912" cy="384"/>
            </a:xfrm>
            <a:prstGeom prst="rightArrowCallout">
              <a:avLst>
                <a:gd name="adj1" fmla="val 25000"/>
                <a:gd name="adj2" fmla="val 25000"/>
                <a:gd name="adj3" fmla="val 39583"/>
                <a:gd name="adj4" fmla="val 6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Смена</a:t>
              </a:r>
            </a:p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 собственника</a:t>
              </a:r>
            </a:p>
          </p:txBody>
        </p:sp>
        <p:sp>
          <p:nvSpPr>
            <p:cNvPr id="78864" name="AutoShape 16"/>
            <p:cNvSpPr>
              <a:spLocks noChangeArrowheads="1"/>
            </p:cNvSpPr>
            <p:nvPr/>
          </p:nvSpPr>
          <p:spPr bwMode="auto">
            <a:xfrm>
              <a:off x="3717" y="2352"/>
              <a:ext cx="960" cy="480"/>
            </a:xfrm>
            <a:prstGeom prst="rightArrowCallout">
              <a:avLst>
                <a:gd name="adj1" fmla="val 25000"/>
                <a:gd name="adj2" fmla="val 25000"/>
                <a:gd name="adj3" fmla="val 33333"/>
                <a:gd name="adj4" fmla="val 66667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Повышение</a:t>
              </a:r>
            </a:p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 эффективности</a:t>
              </a:r>
            </a:p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система </a:t>
              </a:r>
            </a:p>
            <a:p>
              <a:pPr algn="ctr"/>
              <a:r>
                <a:rPr lang="ru-RU" sz="1200" b="1" dirty="0">
                  <a:solidFill>
                    <a:schemeClr val="bg2">
                      <a:lumMod val="50000"/>
                    </a:schemeClr>
                  </a:solidFill>
                </a:rPr>
                <a:t>управления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ПРОБЛЕМЫ </a:t>
            </a:r>
            <a:r>
              <a:rPr lang="ru-RU" sz="36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УПРАВЛЕНИЯ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Разделение ответственности и функций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Обеспечение стратегического подхода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Внедрение эффективной системы мотивации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(материальной и моральной)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Развитие корпоративной культуры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Реализация новых технологий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8183880" cy="1051560"/>
          </a:xfrm>
        </p:spPr>
        <p:txBody>
          <a:bodyPr/>
          <a:lstStyle/>
          <a:p>
            <a:r>
              <a:rPr lang="ru-RU" dirty="0" smtClean="0"/>
              <a:t>          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183880" cy="4392487"/>
          </a:xfrm>
        </p:spPr>
        <p:txBody>
          <a:bodyPr>
            <a:normAutofit fontScale="92500" lnSpcReduction="20000"/>
          </a:bodyPr>
          <a:lstStyle/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Акционерное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право: основные положения и тенденции. Монография / Долинская В.В. - М.: </a:t>
            </a:r>
            <a:r>
              <a:rPr lang="ru-RU" sz="1400" dirty="0" err="1">
                <a:solidFill>
                  <a:schemeClr val="bg2">
                    <a:lumMod val="25000"/>
                  </a:schemeClr>
                </a:solidFill>
              </a:rPr>
              <a:t>Волтерс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bg2">
                    <a:lumMod val="25000"/>
                  </a:schemeClr>
                </a:solidFill>
              </a:rPr>
              <a:t>Клувер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, 2006. - 736 c.</a:t>
            </a:r>
          </a:p>
          <a:p>
            <a:pPr lvl="0"/>
            <a:r>
              <a:rPr lang="ru-RU" sz="1400" dirty="0" err="1">
                <a:solidFill>
                  <a:schemeClr val="bg2">
                    <a:lumMod val="25000"/>
                  </a:schemeClr>
                </a:solidFill>
              </a:rPr>
              <a:t>Ивашковская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 И.В., Константинов Г.Н., </a:t>
            </a:r>
            <a:r>
              <a:rPr lang="ru-RU" sz="1400" dirty="0" err="1">
                <a:solidFill>
                  <a:schemeClr val="bg2">
                    <a:lumMod val="25000"/>
                  </a:schemeClr>
                </a:solidFill>
              </a:rPr>
              <a:t>Филонович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 С.Р. Становление корпорации в контексте жизненного цикла организации // Российский журнал менеджмента, 2004. №4. С. 19-34.</a:t>
            </a:r>
          </a:p>
          <a:p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Диалектика корпоративного управления: что изменилось в связи с кризисом?, Берлин А.Д., Вербицкий В.К., Гуляев К.А., журнал «Акционерное общество: вопросы корпоративного управления», №10(77) октябрь 2010.</a:t>
            </a:r>
          </a:p>
          <a:p>
            <a:pPr lvl="0"/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Принципы корпоративного управления ОЭСР.</a:t>
            </a:r>
          </a:p>
          <a:p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Размышления о менеджменте: Корпоративное управление: </a:t>
            </a:r>
            <a:r>
              <a:rPr lang="ru-RU" sz="1400" dirty="0" err="1" smtClean="0">
                <a:solidFill>
                  <a:schemeClr val="bg2">
                    <a:lumMod val="25000"/>
                  </a:schemeClr>
                </a:solidFill>
              </a:rPr>
              <a:t>PhICS</a:t>
            </a: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-модели для реальной практики компаний, Беликов И.В., Вербицкий В.К., Российский журнал менеджмента Том 9, № 4, 2011.</a:t>
            </a:r>
          </a:p>
          <a:p>
            <a:pPr lvl="0"/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Иноземцев В., Американская и европейская модели корпоративного поведения: сходство, отличия и перспективы развития // Проблемы теории и практики управления, 2002. №6. </a:t>
            </a:r>
          </a:p>
          <a:p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Совет директоров в системе корпоративного управления компании. – М.: </a:t>
            </a:r>
            <a:r>
              <a:rPr lang="ru-RU" sz="1400" dirty="0" err="1">
                <a:solidFill>
                  <a:schemeClr val="bg2">
                    <a:lumMod val="25000"/>
                  </a:schemeClr>
                </a:solidFill>
              </a:rPr>
              <a:t>Империум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 Пресс, 2005. – Издание 2-е, переработанное и дополненное. </a:t>
            </a:r>
            <a:endParaRPr lang="ru-RU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ru-RU" sz="1400" dirty="0">
                <a:solidFill>
                  <a:schemeClr val="bg2">
                    <a:lumMod val="25000"/>
                  </a:schemeClr>
                </a:solidFill>
              </a:rPr>
              <a:t>Исследование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 Hermes «Corporate Governance and Performance», 2005.</a:t>
            </a:r>
            <a:endParaRPr lang="ru-RU" sz="1400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Corporate governance and equity prices, Harvard University and NBER, 2003. Andrew 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</a:rPr>
              <a:t>Metrick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 (Wharton School of Business), Paul A. Gompers, Joy L. Ishii (Harvard University).</a:t>
            </a:r>
            <a:endParaRPr lang="ru-RU" sz="1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sz="1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0072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276872"/>
            <a:ext cx="8183880" cy="105156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263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8064896" cy="648072"/>
          </a:xfrm>
        </p:spPr>
        <p:txBody>
          <a:bodyPr>
            <a:normAutofit/>
          </a:bodyPr>
          <a:lstStyle/>
          <a:p>
            <a:r>
              <a:rPr lang="ru-RU" dirty="0" smtClean="0"/>
              <a:t> формы организации бизнеса</a:t>
            </a:r>
          </a:p>
        </p:txBody>
      </p:sp>
      <p:sp>
        <p:nvSpPr>
          <p:cNvPr id="113733" name="Rectangle 69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1772817"/>
            <a:ext cx="8208912" cy="4464496"/>
          </a:xfrm>
          <a:noFill/>
          <a:ln/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FontTx/>
              <a:buNone/>
              <a:tabLst>
                <a:tab pos="982663" algn="l"/>
              </a:tabLst>
            </a:pPr>
            <a:r>
              <a:rPr lang="en-US" sz="2800" b="1" dirty="0" smtClean="0"/>
              <a:t>  </a:t>
            </a:r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</a:rPr>
              <a:t>Индивидуальная</a:t>
            </a:r>
          </a:p>
          <a:p>
            <a:pPr marL="982663" lvl="1" indent="-7096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RUS: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Индивидуальный предприниматель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2663" lvl="1" indent="-7096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USA: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Частный предприниматель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marL="982663" lvl="1" indent="-7096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/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Sole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roprietorship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2663" lvl="1" indent="-7096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ENG: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Единоличный предприниматель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2663" lvl="1" indent="-7096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/Sole Trader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/ </a:t>
            </a:r>
          </a:p>
          <a:p>
            <a:pPr marL="982663" lvl="1" indent="-7096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GER: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Индивидуальный предприниматель </a:t>
            </a:r>
          </a:p>
          <a:p>
            <a:pPr marL="982663" lvl="1" indent="-709613">
              <a:buFontTx/>
              <a:buNone/>
              <a:tabLst>
                <a:tab pos="982663" algn="l"/>
              </a:tabLst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/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Einzelunternehmer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FontTx/>
              <a:buNone/>
              <a:tabLst>
                <a:tab pos="982663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8064896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ru-RU" dirty="0" smtClean="0"/>
              <a:t>Формы организации бизнеса</a:t>
            </a:r>
          </a:p>
        </p:txBody>
      </p:sp>
      <p:sp>
        <p:nvSpPr>
          <p:cNvPr id="116776" name="Rectangle 40"/>
          <p:cNvSpPr>
            <a:spLocks noGrp="1" noChangeArrowheads="1"/>
          </p:cNvSpPr>
          <p:nvPr>
            <p:ph type="body" sz="half" idx="1"/>
          </p:nvPr>
        </p:nvSpPr>
        <p:spPr>
          <a:xfrm>
            <a:off x="539552" y="1628800"/>
            <a:ext cx="8208912" cy="4752529"/>
          </a:xfrm>
          <a:noFill/>
          <a:ln/>
        </p:spPr>
        <p:txBody>
          <a:bodyPr>
            <a:normAutofit fontScale="92500" lnSpcReduction="10000"/>
          </a:bodyPr>
          <a:lstStyle/>
          <a:p>
            <a:pPr marL="0" indent="0" defTabSz="900113">
              <a:spcBef>
                <a:spcPct val="50000"/>
              </a:spcBef>
              <a:spcAft>
                <a:spcPct val="50000"/>
              </a:spcAft>
              <a:buFontTx/>
              <a:buNone/>
              <a:tabLst>
                <a:tab pos="982663" algn="l"/>
              </a:tabLst>
            </a:pPr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</a:rPr>
              <a:t>Партнерство</a:t>
            </a:r>
          </a:p>
          <a:p>
            <a:pPr marL="982663" lvl="1" indent="-709613" defTabSz="900113">
              <a:buFontTx/>
              <a:buNone/>
              <a:tabLst>
                <a:tab pos="982663" algn="l"/>
              </a:tabLst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RUS: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Товарищество, Коммандитное товарищество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2663" lvl="1" indent="-709613" defTabSz="900113">
              <a:buFontTx/>
              <a:buNone/>
              <a:tabLst>
                <a:tab pos="982663" algn="l"/>
              </a:tabLst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USA: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Общее партнерство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General Partnership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Партнерство с ограниченной ответственностью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Limited Partnership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2663" lvl="1" indent="-709613" defTabSz="900113">
              <a:buFontTx/>
              <a:buNone/>
              <a:tabLst>
                <a:tab pos="982663" algn="l"/>
              </a:tabLst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ENG: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Полное партнерство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General Partnership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), Ограниченное партнерство (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Limited Partnership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sz="2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2663" lvl="1" indent="-709613" defTabSz="900113">
              <a:buFontTx/>
              <a:buNone/>
              <a:tabLst>
                <a:tab pos="982663" algn="l"/>
              </a:tabLst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GER: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Общество гражданского права (</a:t>
            </a:r>
            <a:r>
              <a:rPr lang="ru-RU" sz="2200" dirty="0" err="1" smtClean="0">
                <a:solidFill>
                  <a:schemeClr val="bg2">
                    <a:lumMod val="50000"/>
                  </a:schemeClr>
                </a:solidFill>
              </a:rPr>
              <a:t>Gesellschaft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bg2">
                    <a:lumMod val="50000"/>
                  </a:schemeClr>
                </a:solidFill>
              </a:rPr>
              <a:t>bürgerlichen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bg2">
                    <a:lumMod val="50000"/>
                  </a:schemeClr>
                </a:solidFill>
              </a:rPr>
              <a:t>Rechts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), Коммандитное общество (</a:t>
            </a:r>
            <a:r>
              <a:rPr lang="en-US" sz="2200" dirty="0" err="1" smtClean="0">
                <a:solidFill>
                  <a:schemeClr val="bg2">
                    <a:lumMod val="50000"/>
                  </a:schemeClr>
                </a:solidFill>
              </a:rPr>
              <a:t>Kommanditgesellschaft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en-US" sz="2200" dirty="0" err="1" smtClean="0">
                <a:solidFill>
                  <a:schemeClr val="bg2">
                    <a:lumMod val="50000"/>
                  </a:schemeClr>
                </a:solidFill>
              </a:rPr>
              <a:t>Партнерство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en-US" sz="2200" dirty="0" err="1" smtClean="0">
                <a:solidFill>
                  <a:schemeClr val="bg2">
                    <a:lumMod val="50000"/>
                  </a:schemeClr>
                </a:solidFill>
              </a:rPr>
              <a:t>Partnerschaftsgesellschaft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 marL="982663" lvl="1" indent="-709613" defTabSz="900113">
              <a:buFontTx/>
              <a:buNone/>
              <a:tabLst>
                <a:tab pos="982663" algn="l"/>
              </a:tabLst>
            </a:pP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JAP:	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Партнерство с неограниченной ответственностью 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ru-RU" sz="2200" dirty="0" err="1" smtClean="0">
                <a:solidFill>
                  <a:schemeClr val="bg2">
                    <a:lumMod val="50000"/>
                  </a:schemeClr>
                </a:solidFill>
              </a:rPr>
              <a:t>Gomei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bg2">
                    <a:lumMod val="50000"/>
                  </a:schemeClr>
                </a:solidFill>
              </a:rPr>
              <a:t>Kaisha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), 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Партнерство с ограниченной ответственностью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ru-RU" sz="2200" dirty="0" err="1" smtClean="0">
                <a:solidFill>
                  <a:schemeClr val="bg2">
                    <a:lumMod val="50000"/>
                  </a:schemeClr>
                </a:solidFill>
              </a:rPr>
              <a:t>Goshi</a:t>
            </a:r>
            <a:r>
              <a:rPr lang="ru-RU" sz="22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bg2">
                    <a:lumMod val="50000"/>
                  </a:schemeClr>
                </a:solidFill>
              </a:rPr>
              <a:t>Kaisha</a:t>
            </a:r>
            <a:r>
              <a:rPr lang="en-US" sz="22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 marL="0" indent="0" defTabSz="900113">
              <a:buFontTx/>
              <a:buNone/>
              <a:tabLst>
                <a:tab pos="982663" algn="l"/>
              </a:tabLst>
            </a:pPr>
            <a:endParaRPr lang="ru-RU" dirty="0" smtClean="0"/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48680"/>
            <a:ext cx="8136904" cy="648072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Формы организации бизнеса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484785"/>
            <a:ext cx="8280920" cy="4464495"/>
          </a:xfrm>
          <a:noFill/>
          <a:ln/>
        </p:spPr>
        <p:txBody>
          <a:bodyPr>
            <a:normAutofit fontScale="92500"/>
          </a:bodyPr>
          <a:lstStyle/>
          <a:p>
            <a:pPr marL="0" indent="0" defTabSz="900113">
              <a:spcBef>
                <a:spcPct val="50000"/>
              </a:spcBef>
              <a:spcAft>
                <a:spcPct val="50000"/>
              </a:spcAft>
              <a:buFontTx/>
              <a:buNone/>
              <a:tabLst>
                <a:tab pos="982663" algn="l"/>
              </a:tabLst>
            </a:pPr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</a:rPr>
              <a:t>Гибридные формы </a:t>
            </a:r>
            <a:endParaRPr lang="en-US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defTabSz="900113">
              <a:spcBef>
                <a:spcPct val="50000"/>
              </a:spcBef>
              <a:spcAft>
                <a:spcPct val="50000"/>
              </a:spcAft>
              <a:buFontTx/>
              <a:buNone/>
              <a:tabLst>
                <a:tab pos="982663" algn="l"/>
              </a:tabLst>
            </a:pPr>
            <a:r>
              <a:rPr lang="ru-RU" sz="1900" b="1" i="1" dirty="0" smtClean="0">
                <a:solidFill>
                  <a:schemeClr val="bg2">
                    <a:lumMod val="50000"/>
                  </a:schemeClr>
                </a:solidFill>
              </a:rPr>
              <a:t>(от Партнерства к Корпорации)</a:t>
            </a:r>
          </a:p>
          <a:p>
            <a:pPr marL="982663" lvl="1" indent="-709613" defTabSz="9001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RUS: 	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ООО</a:t>
            </a:r>
          </a:p>
          <a:p>
            <a:pPr marL="982663" lvl="1" indent="-709613" defTabSz="9001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USA: 	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Компания с ограниченной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ответственностью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Limited Liability Company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2663" lvl="1" indent="-709613" defTabSz="9001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ENG: 	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Партнерство с ограниченной ответственностью (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Limited Liability Partnership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982663" lvl="1" indent="-709613" defTabSz="900113">
              <a:buFontTx/>
              <a:buNone/>
              <a:tabLst>
                <a:tab pos="982663" algn="l"/>
              </a:tabLst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GER: 	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Общество с ограниченной ответственностью (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Gesellschaft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mit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beschränkter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Haftung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8075240" cy="7920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Предпосылки возникновения </a:t>
            </a:r>
            <a:r>
              <a:rPr lang="ru-RU" sz="2400" b="1" dirty="0" smtClean="0"/>
              <a:t>КОРПОРАЦИИ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467545" y="1628800"/>
            <a:ext cx="8208912" cy="47847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Необходимость сформировать значительно больший индивидуального капитал через объединение вкладов.</a:t>
            </a:r>
          </a:p>
          <a:p>
            <a:pPr>
              <a:spcBef>
                <a:spcPct val="50000"/>
              </a:spcBef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Необходимость разделить риск потери капитала между участниками, ограничив его лишь величиной их личных вкладов в общий капитал. </a:t>
            </a:r>
          </a:p>
        </p:txBody>
      </p:sp>
    </p:spTree>
  </p:cSld>
  <p:clrMapOvr>
    <a:masterClrMapping/>
  </p:clrMapOvr>
  <p:transition advClick="0" advTm="18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8092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 становления</a:t>
            </a:r>
            <a:br>
              <a:rPr lang="ru-RU" dirty="0" smtClean="0"/>
            </a:br>
            <a:r>
              <a:rPr lang="ru-RU" dirty="0" smtClean="0"/>
              <a:t>КОРПОРАЦИИ</a:t>
            </a:r>
          </a:p>
        </p:txBody>
      </p:sp>
      <p:graphicFrame>
        <p:nvGraphicFramePr>
          <p:cNvPr id="103532" name="Group 10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7099213"/>
              </p:ext>
            </p:extLst>
          </p:nvPr>
        </p:nvGraphicFramePr>
        <p:xfrm>
          <a:off x="1979712" y="1484784"/>
          <a:ext cx="6668281" cy="4389120"/>
        </p:xfrm>
        <a:graphic>
          <a:graphicData uri="http://schemas.openxmlformats.org/drawingml/2006/table">
            <a:tbl>
              <a:tblPr/>
              <a:tblGrid>
                <a:gridCol w="6668281"/>
              </a:tblGrid>
              <a:tr h="633061">
                <a:tc>
                  <a:txBody>
                    <a:bodyPr/>
                    <a:lstStyle/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Древняя Греция, Древний Рим, государства Малой Азии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Идея «фиктивного» (юридического) лица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2293">
                <a:tc>
                  <a:txBody>
                    <a:bodyPr/>
                    <a:lstStyle/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Города-государства в Италии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Идея ограничения ответственности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и аккумуляции капитала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Создание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комменад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Commenada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– для масштабных торговых экспедиций;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маоне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maone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)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– для военных экспедиций;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компер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compere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) –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для реализации крупных городских проектов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4241">
                <a:tc>
                  <a:txBody>
                    <a:bodyPr/>
                    <a:lstStyle/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Англия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Компании, имеющие привилегии в отношении торговли с разными регионами мира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Muskovy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Company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(1555),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English East India Company (1599), Knights, Gentlemen, Merchants and other Adventurers of our City of London and elsewhere (1606), British East India Co of Hudson Bay (1629)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428" name="AutoShape 4"/>
          <p:cNvSpPr>
            <a:spLocks noChangeArrowheads="1"/>
          </p:cNvSpPr>
          <p:nvPr/>
        </p:nvSpPr>
        <p:spPr bwMode="auto">
          <a:xfrm>
            <a:off x="421540" y="1519620"/>
            <a:ext cx="1728192" cy="4286655"/>
          </a:xfrm>
          <a:prstGeom prst="downArrow">
            <a:avLst>
              <a:gd name="adj1" fmla="val 77843"/>
              <a:gd name="adj2" fmla="val 5984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Древний мир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XII – XIII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века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XVI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– XVII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века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prstClr val="white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80920" cy="9219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 становления</a:t>
            </a:r>
            <a:br>
              <a:rPr lang="ru-RU" dirty="0" smtClean="0"/>
            </a:br>
            <a:r>
              <a:rPr lang="ru-RU" dirty="0" smtClean="0"/>
              <a:t>КОРПОРАЦИИ</a:t>
            </a:r>
          </a:p>
        </p:txBody>
      </p:sp>
      <p:graphicFrame>
        <p:nvGraphicFramePr>
          <p:cNvPr id="135220" name="Group 5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6127483"/>
              </p:ext>
            </p:extLst>
          </p:nvPr>
        </p:nvGraphicFramePr>
        <p:xfrm>
          <a:off x="432480" y="1626481"/>
          <a:ext cx="8280920" cy="4322800"/>
        </p:xfrm>
        <a:graphic>
          <a:graphicData uri="http://schemas.openxmlformats.org/drawingml/2006/table">
            <a:tbl>
              <a:tblPr/>
              <a:tblGrid>
                <a:gridCol w="1883808"/>
                <a:gridCol w="6397112"/>
              </a:tblGrid>
              <a:tr h="1872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Англия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Акционерная лихорадка, мошенничества и первые корпоративные скандалы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Крах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South Sea Company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(1721), создание и развал компаний типа «Компания по получению стабильно высокой прибыли из источника, не подлежащего разглашению»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Англия, США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Создание законодательного регулирования корпораций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Закон о создании корпораций без решения парламента (Англия, 1844); закон об ограниченной ответственности инвесторов (Англия, 1855); законодательство, существенно упрощающее процедуру регистрации корпораций (США)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Создание и развитие корпораций для строительства каналов и ж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/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д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, промышленных корпораций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495024" y="1510911"/>
            <a:ext cx="1951572" cy="4176464"/>
          </a:xfrm>
          <a:prstGeom prst="downArrow">
            <a:avLst>
              <a:gd name="adj1" fmla="val 77843"/>
              <a:gd name="adj2" fmla="val 5984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XVIII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век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XI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Х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век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prstClr val="white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80920" cy="9219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 становления</a:t>
            </a:r>
            <a:br>
              <a:rPr lang="ru-RU" dirty="0" smtClean="0"/>
            </a:br>
            <a:r>
              <a:rPr lang="ru-RU" dirty="0" smtClean="0"/>
              <a:t>КОРПОРАЦИИ</a:t>
            </a:r>
          </a:p>
        </p:txBody>
      </p:sp>
      <p:graphicFrame>
        <p:nvGraphicFramePr>
          <p:cNvPr id="136237" name="Group 4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9633876"/>
              </p:ext>
            </p:extLst>
          </p:nvPr>
        </p:nvGraphicFramePr>
        <p:xfrm>
          <a:off x="2267744" y="1484784"/>
          <a:ext cx="6397112" cy="4535898"/>
        </p:xfrm>
        <a:graphic>
          <a:graphicData uri="http://schemas.openxmlformats.org/drawingml/2006/table">
            <a:tbl>
              <a:tblPr/>
              <a:tblGrid>
                <a:gridCol w="6397112"/>
              </a:tblGrid>
              <a:tr h="1243584">
                <a:tc>
                  <a:txBody>
                    <a:bodyPr/>
                    <a:lstStyle/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США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Развитие финансового рынка, снижение концентрации собственности, профессионализация управления корпорацией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688">
                <a:tc>
                  <a:txBody>
                    <a:bodyPr/>
                    <a:lstStyle/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США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Развитие корпоративного законодательства и регулирования рынка ценных бумаг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Закон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Гласса-Стигала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(1933), Закон о ценных бумагах (1933)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109">
                <a:tc>
                  <a:txBody>
                    <a:bodyPr/>
                    <a:lstStyle/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США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Бурное развитие рынка корпоративного контроля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8757">
                <a:tc>
                  <a:txBody>
                    <a:bodyPr/>
                    <a:lstStyle/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США, Европа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Корпоративные скандалы</a:t>
                      </a:r>
                    </a:p>
                    <a:p>
                      <a:pPr marL="1778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Enron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WorldCom, Tyco,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Adelphia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Parmalat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Ahold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</a:rPr>
                        <a:t>, Global Crossing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467544" y="1521956"/>
            <a:ext cx="1800200" cy="4430671"/>
          </a:xfrm>
          <a:prstGeom prst="downArrow">
            <a:avLst>
              <a:gd name="adj1" fmla="val 77843"/>
              <a:gd name="adj2" fmla="val 5984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ХХ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век: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начало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ХХ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век: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30-е годы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ХХ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век: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80-е годы</a:t>
            </a: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2000-е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годы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endParaRPr lang="ru-RU" b="1" dirty="0" smtClean="0">
              <a:solidFill>
                <a:prstClr val="white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 advClick="0" advTm="180000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1480</Words>
  <Application>Microsoft Office PowerPoint</Application>
  <PresentationFormat>Экран (4:3)</PresentationFormat>
  <Paragraphs>310</Paragraphs>
  <Slides>25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Verdana</vt:lpstr>
      <vt:lpstr>Wingdings</vt:lpstr>
      <vt:lpstr>Wingdings 2</vt:lpstr>
      <vt:lpstr>Аспект</vt:lpstr>
      <vt:lpstr>1_Аспект</vt:lpstr>
      <vt:lpstr>Бизнес в ХХI веке: формы организации  и проблемы управления</vt:lpstr>
      <vt:lpstr>Жизненные циклы в развитии организации</vt:lpstr>
      <vt:lpstr> формы организации бизнеса</vt:lpstr>
      <vt:lpstr>   Формы организации бизнеса</vt:lpstr>
      <vt:lpstr> Формы организации бизнеса</vt:lpstr>
      <vt:lpstr>Предпосылки возникновения КОРПОРАЦИИ</vt:lpstr>
      <vt:lpstr>история становления КОРПОРАЦИИ</vt:lpstr>
      <vt:lpstr>история становления КОРПОРАЦИИ</vt:lpstr>
      <vt:lpstr>история становления КОРПОРАЦИИ</vt:lpstr>
      <vt:lpstr>     Признаки КОРПОРАЦИИ</vt:lpstr>
      <vt:lpstr>ограниченная ответственность участников</vt:lpstr>
      <vt:lpstr>возможность свободной трансформации своего участия в корпорации</vt:lpstr>
      <vt:lpstr>юридическая самостоятельность корпорации</vt:lpstr>
      <vt:lpstr>наемный профессиональный менеджмент</vt:lpstr>
      <vt:lpstr>корпорация</vt:lpstr>
      <vt:lpstr>участники корпорации</vt:lpstr>
      <vt:lpstr>интерес и его природа</vt:lpstr>
      <vt:lpstr>акционеры</vt:lpstr>
      <vt:lpstr>    менеджмент (экономические интересы)</vt:lpstr>
      <vt:lpstr>другие стейкхолдеры (интересы)</vt:lpstr>
      <vt:lpstr>КОРПОРАЦИЯ</vt:lpstr>
      <vt:lpstr>рыночный механизм поддержания эффективности системы управления компанией</vt:lpstr>
      <vt:lpstr>   </vt:lpstr>
      <vt:lpstr>           ЛИТЕРАТУРА</vt:lpstr>
      <vt:lpstr>СПАСИБО ЗА ВНИМАНИЕ!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Бизнес в ХХI веке: формы организации  и проблемы управления</dc:title>
  <dc:creator>Berlin</dc:creator>
  <cp:lastModifiedBy>Берлин Александр Давидович</cp:lastModifiedBy>
  <cp:revision>59</cp:revision>
  <dcterms:created xsi:type="dcterms:W3CDTF">2014-03-17T09:19:00Z</dcterms:created>
  <dcterms:modified xsi:type="dcterms:W3CDTF">2014-03-19T14:15:40Z</dcterms:modified>
</cp:coreProperties>
</file>